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301" r:id="rId2"/>
    <p:sldId id="303" r:id="rId3"/>
    <p:sldId id="308" r:id="rId4"/>
    <p:sldId id="309" r:id="rId5"/>
    <p:sldId id="314" r:id="rId6"/>
    <p:sldId id="302" r:id="rId7"/>
    <p:sldId id="310" r:id="rId8"/>
    <p:sldId id="317" r:id="rId9"/>
    <p:sldId id="315" r:id="rId10"/>
    <p:sldId id="316" r:id="rId11"/>
    <p:sldId id="318" r:id="rId12"/>
    <p:sldId id="304" r:id="rId13"/>
    <p:sldId id="305" r:id="rId14"/>
    <p:sldId id="306" r:id="rId15"/>
    <p:sldId id="307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15" autoAdjust="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44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E967C-0DE8-4D14-BA97-296FD5210242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B7E069-EAE0-444E-AE2F-F5B5DFDE4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744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5492C1-FAAA-B041-BA1C-0F47DDC0B156}" type="slidenum">
              <a:rPr lang="en-US"/>
              <a:pPr/>
              <a:t>2</a:t>
            </a:fld>
            <a:endParaRPr lang="en-US"/>
          </a:p>
        </p:txBody>
      </p:sp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8975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1813"/>
            <a:ext cx="5026025" cy="411797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151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5492C1-FAAA-B041-BA1C-0F47DDC0B156}" type="slidenum">
              <a:rPr lang="en-US"/>
              <a:pPr/>
              <a:t>12</a:t>
            </a:fld>
            <a:endParaRPr lang="en-US"/>
          </a:p>
        </p:txBody>
      </p:sp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8975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1813"/>
            <a:ext cx="5026025" cy="411797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598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5492C1-FAAA-B041-BA1C-0F47DDC0B156}" type="slidenum">
              <a:rPr lang="en-US"/>
              <a:pPr/>
              <a:t>13</a:t>
            </a:fld>
            <a:endParaRPr lang="en-US"/>
          </a:p>
        </p:txBody>
      </p:sp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8975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1813"/>
            <a:ext cx="5026025" cy="411797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779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5492C1-FAAA-B041-BA1C-0F47DDC0B156}" type="slidenum">
              <a:rPr lang="en-US"/>
              <a:pPr/>
              <a:t>14</a:t>
            </a:fld>
            <a:endParaRPr lang="en-US"/>
          </a:p>
        </p:txBody>
      </p:sp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8975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1813"/>
            <a:ext cx="5026025" cy="4117975"/>
          </a:xfrm>
        </p:spPr>
        <p:txBody>
          <a:bodyPr/>
          <a:lstStyle/>
          <a:p>
            <a:endParaRPr lang="en-US" sz="1600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875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09AF76-C7FA-4A58-8AF8-447C57C802E8}" type="slidenum">
              <a:rPr lang="en-US"/>
              <a:pPr/>
              <a:t>15</a:t>
            </a:fld>
            <a:endParaRPr lang="en-US"/>
          </a:p>
        </p:txBody>
      </p:sp>
      <p:sp>
        <p:nvSpPr>
          <p:cNvPr id="367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7619" name="Notes Placeholder 2"/>
          <p:cNvSpPr>
            <a:spLocks noGrp="1"/>
          </p:cNvSpPr>
          <p:nvPr>
            <p:ph type="body" idx="1"/>
          </p:nvPr>
        </p:nvSpPr>
        <p:spPr/>
        <p:txBody>
          <a:bodyPr lIns="91427" tIns="45713" rIns="91427" bIns="45713"/>
          <a:lstStyle/>
          <a:p>
            <a:endParaRPr lang="es-CO" dirty="0"/>
          </a:p>
        </p:txBody>
      </p:sp>
      <p:sp>
        <p:nvSpPr>
          <p:cNvPr id="3676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31838" indent="-282575">
              <a:defRPr>
                <a:solidFill>
                  <a:schemeClr val="tx1"/>
                </a:solidFill>
                <a:latin typeface="Arial" charset="0"/>
              </a:defRPr>
            </a:lvl2pPr>
            <a:lvl3pPr marL="1125538" indent="-225425">
              <a:defRPr>
                <a:solidFill>
                  <a:schemeClr val="tx1"/>
                </a:solidFill>
                <a:latin typeface="Arial" charset="0"/>
              </a:defRPr>
            </a:lvl3pPr>
            <a:lvl4pPr marL="1574800" indent="-225425">
              <a:defRPr>
                <a:solidFill>
                  <a:schemeClr val="tx1"/>
                </a:solidFill>
                <a:latin typeface="Arial" charset="0"/>
              </a:defRPr>
            </a:lvl4pPr>
            <a:lvl5pPr marL="2025650" indent="-225425">
              <a:defRPr>
                <a:solidFill>
                  <a:schemeClr val="tx1"/>
                </a:solidFill>
                <a:latin typeface="Arial" charset="0"/>
              </a:defRPr>
            </a:lvl5pPr>
            <a:lvl6pPr marL="2482850" indent="-225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40050" indent="-225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97250" indent="-225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54450" indent="-225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6FF644EF-70AD-45D5-849B-5911F785D4EB}" type="slidenum">
              <a:rPr lang="en-US" sz="1200">
                <a:cs typeface="Arial" charset="0"/>
              </a:rPr>
              <a:pPr algn="r"/>
              <a:t>15</a:t>
            </a:fld>
            <a:endParaRPr lang="en-US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03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5492C1-FAAA-B041-BA1C-0F47DDC0B156}" type="slidenum">
              <a:rPr lang="en-US"/>
              <a:pPr/>
              <a:t>3</a:t>
            </a:fld>
            <a:endParaRPr lang="en-US"/>
          </a:p>
        </p:txBody>
      </p:sp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8975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1813"/>
            <a:ext cx="5026025" cy="411797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733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5492C1-FAAA-B041-BA1C-0F47DDC0B156}" type="slidenum">
              <a:rPr lang="en-US"/>
              <a:pPr/>
              <a:t>4</a:t>
            </a:fld>
            <a:endParaRPr lang="en-US"/>
          </a:p>
        </p:txBody>
      </p:sp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8975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1813"/>
            <a:ext cx="5026025" cy="411797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262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5492C1-FAAA-B041-BA1C-0F47DDC0B156}" type="slidenum">
              <a:rPr lang="en-US"/>
              <a:pPr/>
              <a:t>5</a:t>
            </a:fld>
            <a:endParaRPr lang="en-US"/>
          </a:p>
        </p:txBody>
      </p:sp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8975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1813"/>
            <a:ext cx="5026025" cy="411797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441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5492C1-FAAA-B041-BA1C-0F47DDC0B156}" type="slidenum">
              <a:rPr lang="en-US"/>
              <a:pPr/>
              <a:t>6</a:t>
            </a:fld>
            <a:endParaRPr lang="en-US"/>
          </a:p>
        </p:txBody>
      </p:sp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8975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1813"/>
            <a:ext cx="5026025" cy="411797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191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5492C1-FAAA-B041-BA1C-0F47DDC0B156}" type="slidenum">
              <a:rPr lang="en-US"/>
              <a:pPr/>
              <a:t>7</a:t>
            </a:fld>
            <a:endParaRPr lang="en-US"/>
          </a:p>
        </p:txBody>
      </p:sp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8975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1813"/>
            <a:ext cx="5026025" cy="411797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356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5492C1-FAAA-B041-BA1C-0F47DDC0B156}" type="slidenum">
              <a:rPr lang="en-US"/>
              <a:pPr/>
              <a:t>8</a:t>
            </a:fld>
            <a:endParaRPr lang="en-US"/>
          </a:p>
        </p:txBody>
      </p:sp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8975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1813"/>
            <a:ext cx="5026025" cy="411797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771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5492C1-FAAA-B041-BA1C-0F47DDC0B156}" type="slidenum">
              <a:rPr lang="en-US"/>
              <a:pPr/>
              <a:t>9</a:t>
            </a:fld>
            <a:endParaRPr lang="en-US"/>
          </a:p>
        </p:txBody>
      </p:sp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8975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1813"/>
            <a:ext cx="5026025" cy="411797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965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5492C1-FAAA-B041-BA1C-0F47DDC0B156}" type="slidenum">
              <a:rPr lang="en-US"/>
              <a:pPr/>
              <a:t>10</a:t>
            </a:fld>
            <a:endParaRPr lang="en-US"/>
          </a:p>
        </p:txBody>
      </p:sp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8975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1813"/>
            <a:ext cx="5026025" cy="411797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346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BFD63-25F1-4341-90A2-E7052A9FC1A5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E476B-4FA0-CB4C-987D-ECF738473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634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BFD63-25F1-4341-90A2-E7052A9FC1A5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E476B-4FA0-CB4C-987D-ECF738473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521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BFD63-25F1-4341-90A2-E7052A9FC1A5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E476B-4FA0-CB4C-987D-ECF738473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856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BFD63-25F1-4341-90A2-E7052A9FC1A5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E476B-4FA0-CB4C-987D-ECF738473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537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BFD63-25F1-4341-90A2-E7052A9FC1A5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E476B-4FA0-CB4C-987D-ECF738473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497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BFD63-25F1-4341-90A2-E7052A9FC1A5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E476B-4FA0-CB4C-987D-ECF738473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241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BFD63-25F1-4341-90A2-E7052A9FC1A5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E476B-4FA0-CB4C-987D-ECF738473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469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BFD63-25F1-4341-90A2-E7052A9FC1A5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E476B-4FA0-CB4C-987D-ECF738473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3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BFD63-25F1-4341-90A2-E7052A9FC1A5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E476B-4FA0-CB4C-987D-ECF738473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28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BFD63-25F1-4341-90A2-E7052A9FC1A5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E476B-4FA0-CB4C-987D-ECF738473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942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BFD63-25F1-4341-90A2-E7052A9FC1A5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E476B-4FA0-CB4C-987D-ECF738473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76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BFD63-25F1-4341-90A2-E7052A9FC1A5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E476B-4FA0-CB4C-987D-ECF738473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701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tif"/><Relationship Id="rId4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iridl.ldeo.columbia.edu/maproom/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iridl.ldeo.columbia.edu/maproom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gif"/><Relationship Id="rId5" Type="http://schemas.openxmlformats.org/officeDocument/2006/relationships/image" Target="../media/image22.jpeg"/><Relationship Id="rId4" Type="http://schemas.openxmlformats.org/officeDocument/2006/relationships/image" Target="../media/image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hyperlink" Target="http://iri.columbia.edu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pceccato@iri.columbia.edu" TargetMode="External"/><Relationship Id="rId5" Type="http://schemas.openxmlformats.org/officeDocument/2006/relationships/image" Target="../media/image1.em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g"/><Relationship Id="rId5" Type="http://schemas.openxmlformats.org/officeDocument/2006/relationships/image" Target="../media/image7.gif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sbageotask.larc.nasa.gov/InfectiousDisease_US0901a-FINAL.pdf" TargetMode="External"/><Relationship Id="rId5" Type="http://schemas.openxmlformats.org/officeDocument/2006/relationships/image" Target="../media/image10.jpeg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249939" y="-38100"/>
            <a:ext cx="10393938" cy="6896100"/>
            <a:chOff x="-1249939" y="-38100"/>
            <a:chExt cx="10393938" cy="6896100"/>
          </a:xfrm>
        </p:grpSpPr>
        <p:sp>
          <p:nvSpPr>
            <p:cNvPr id="4" name="Rectangle 1"/>
            <p:cNvSpPr>
              <a:spLocks/>
            </p:cNvSpPr>
            <p:nvPr/>
          </p:nvSpPr>
          <p:spPr bwMode="auto">
            <a:xfrm>
              <a:off x="0" y="-38100"/>
              <a:ext cx="9143999" cy="6896100"/>
            </a:xfrm>
            <a:prstGeom prst="rect">
              <a:avLst/>
            </a:prstGeom>
            <a:gradFill rotWithShape="0">
              <a:gsLst>
                <a:gs pos="0">
                  <a:srgbClr val="052C7C"/>
                </a:gs>
                <a:gs pos="100000">
                  <a:srgbClr val="021333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6" name="Picture 2" descr="IRI icon_wht.eps"/>
            <p:cNvPicPr>
              <a:picLocks noChangeAspect="1"/>
            </p:cNvPicPr>
            <p:nvPr/>
          </p:nvPicPr>
          <p:blipFill>
            <a:blip r:embed="rId2">
              <a:alphaModFix amt="1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49939" y="723096"/>
              <a:ext cx="5255018" cy="5255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1098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9245" y="5749778"/>
              <a:ext cx="2560972" cy="584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tangle 7"/>
          <p:cNvSpPr/>
          <p:nvPr/>
        </p:nvSpPr>
        <p:spPr>
          <a:xfrm>
            <a:off x="4295516" y="571483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b="1" spc="130" dirty="0" smtClean="0">
                <a:solidFill>
                  <a:srgbClr val="FFFFFF"/>
                </a:solidFill>
                <a:latin typeface="Gill Sans MT"/>
                <a:ea typeface="ＭＳ Ｐゴシック" charset="0"/>
                <a:cs typeface="Gill Sans MT"/>
                <a:sym typeface="Helvetica" charset="0"/>
              </a:rPr>
              <a:t>Pietro </a:t>
            </a:r>
            <a:r>
              <a:rPr lang="en-US" sz="4000" b="1" spc="130" dirty="0" err="1" smtClean="0">
                <a:solidFill>
                  <a:srgbClr val="FFFFFF"/>
                </a:solidFill>
                <a:latin typeface="Gill Sans MT"/>
                <a:ea typeface="ＭＳ Ｐゴシック" charset="0"/>
                <a:cs typeface="Gill Sans MT"/>
                <a:sym typeface="Helvetica" charset="0"/>
              </a:rPr>
              <a:t>Ceccato</a:t>
            </a:r>
            <a:endParaRPr lang="en-US" sz="4000" b="1" spc="130" dirty="0" smtClean="0">
              <a:solidFill>
                <a:srgbClr val="FFFFFF"/>
              </a:solidFill>
              <a:latin typeface="Gill Sans MT"/>
              <a:ea typeface="ＭＳ Ｐゴシック" charset="0"/>
              <a:cs typeface="Gill Sans MT"/>
              <a:sym typeface="Helvetica" charset="0"/>
            </a:endParaRPr>
          </a:p>
          <a:p>
            <a:endParaRPr lang="en-US" sz="4000" b="1" spc="130" dirty="0">
              <a:solidFill>
                <a:srgbClr val="FFFFFF"/>
              </a:solidFill>
              <a:latin typeface="Gill Sans MT"/>
              <a:ea typeface="ＭＳ Ｐゴシック" charset="0"/>
              <a:cs typeface="Gill Sans MT"/>
              <a:sym typeface="Helvetica" charset="0"/>
            </a:endParaRPr>
          </a:p>
          <a:p>
            <a:r>
              <a:rPr lang="en-US" sz="4000" b="1" spc="130" dirty="0" smtClean="0">
                <a:solidFill>
                  <a:srgbClr val="FFFFFF"/>
                </a:solidFill>
                <a:latin typeface="Gill Sans MT"/>
                <a:ea typeface="ＭＳ Ｐゴシック" charset="0"/>
                <a:cs typeface="Gill Sans MT"/>
                <a:sym typeface="Helvetica" charset="0"/>
              </a:rPr>
              <a:t>Using MODIS and VIIRS in Vector-Borne Disease Risk Characterization</a:t>
            </a:r>
            <a:endParaRPr lang="en-US" sz="4000" b="1" spc="130" dirty="0">
              <a:solidFill>
                <a:srgbClr val="FFFFFF"/>
              </a:solidFill>
              <a:latin typeface="Gill Sans MT"/>
              <a:ea typeface="ＭＳ Ｐゴシック" charset="0"/>
              <a:cs typeface="Gill Sans MT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01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8857" y="-154986"/>
            <a:ext cx="8858685" cy="1417638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Cambria" panose="02040503050406030204" pitchFamily="18" charset="0"/>
              </a:rPr>
              <a:t>MODIS LST night and day to estimate air temperature</a:t>
            </a:r>
            <a:endParaRPr lang="en-US" sz="2800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5619105"/>
            <a:ext cx="9177338" cy="1743075"/>
            <a:chOff x="0" y="5619105"/>
            <a:chExt cx="9177338" cy="1743075"/>
          </a:xfrm>
        </p:grpSpPr>
        <p:sp>
          <p:nvSpPr>
            <p:cNvPr id="6" name="Rectangle 1"/>
            <p:cNvSpPr>
              <a:spLocks/>
            </p:cNvSpPr>
            <p:nvPr/>
          </p:nvSpPr>
          <p:spPr bwMode="auto">
            <a:xfrm>
              <a:off x="0" y="6134100"/>
              <a:ext cx="9177338" cy="723900"/>
            </a:xfrm>
            <a:prstGeom prst="rect">
              <a:avLst/>
            </a:prstGeom>
            <a:gradFill rotWithShape="0">
              <a:gsLst>
                <a:gs pos="0">
                  <a:srgbClr val="052C7C"/>
                </a:gs>
                <a:gs pos="100000">
                  <a:srgbClr val="021333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1375" y="6284305"/>
              <a:ext cx="1800225" cy="41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IRI icon_wht.eps"/>
            <p:cNvPicPr>
              <a:picLocks noChangeAspect="1"/>
            </p:cNvPicPr>
            <p:nvPr/>
          </p:nvPicPr>
          <p:blipFill>
            <a:blip r:embed="rId4">
              <a:alphaModFix amt="1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619105"/>
              <a:ext cx="1743075" cy="1743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1098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97" y="1262652"/>
            <a:ext cx="6166797" cy="4517083"/>
          </a:xfrm>
          <a:prstGeom prst="rect">
            <a:avLst/>
          </a:prstGeom>
        </p:spPr>
      </p:pic>
      <p:pic>
        <p:nvPicPr>
          <p:cNvPr id="12" name="Picture 7" descr="legende_map_post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312" y="955343"/>
            <a:ext cx="1188350" cy="492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507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2.3_NPP_Pietro_Ceccato_New_Project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1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43377" y="240801"/>
            <a:ext cx="8858685" cy="1417638"/>
          </a:xfrm>
        </p:spPr>
        <p:txBody>
          <a:bodyPr>
            <a:normAutofit fontScale="90000"/>
          </a:bodyPr>
          <a:lstStyle/>
          <a:p>
            <a:pPr algn="l"/>
            <a:r>
              <a:rPr lang="en-US" sz="5400" b="1" dirty="0" smtClean="0">
                <a:latin typeface="Cambria" panose="02040503050406030204" pitchFamily="18" charset="0"/>
              </a:rPr>
              <a:t>Requirements </a:t>
            </a:r>
            <a:r>
              <a:rPr lang="en-US" sz="2800" b="1" dirty="0" smtClean="0">
                <a:latin typeface="Cambria" panose="02040503050406030204" pitchFamily="18" charset="0"/>
              </a:rPr>
              <a:t/>
            </a:r>
            <a:br>
              <a:rPr lang="en-US" sz="2800" b="1" dirty="0" smtClean="0">
                <a:latin typeface="Cambria" panose="02040503050406030204" pitchFamily="18" charset="0"/>
              </a:rPr>
            </a:br>
            <a:r>
              <a:rPr lang="en-US" sz="1000" b="1" dirty="0" smtClean="0">
                <a:latin typeface="Cambria" panose="02040503050406030204" pitchFamily="18" charset="0"/>
              </a:rPr>
              <a:t/>
            </a:r>
            <a:br>
              <a:rPr lang="en-US" sz="1000" b="1" dirty="0" smtClean="0">
                <a:latin typeface="Cambria" panose="02040503050406030204" pitchFamily="18" charset="0"/>
              </a:rPr>
            </a:br>
            <a:r>
              <a:rPr lang="en-US" sz="2800" b="1" dirty="0" err="1" smtClean="0">
                <a:latin typeface="Cambria" panose="02040503050406030204" pitchFamily="18" charset="0"/>
              </a:rPr>
              <a:t>i</a:t>
            </a:r>
            <a:r>
              <a:rPr lang="en-US" sz="2800" b="1" dirty="0" smtClean="0">
                <a:latin typeface="Cambria" panose="02040503050406030204" pitchFamily="18" charset="0"/>
              </a:rPr>
              <a:t>) Provide easy Access, ii) easy Visualization, </a:t>
            </a:r>
            <a:br>
              <a:rPr lang="en-US" sz="2800" b="1" dirty="0" smtClean="0">
                <a:latin typeface="Cambria" panose="02040503050406030204" pitchFamily="18" charset="0"/>
              </a:rPr>
            </a:br>
            <a:r>
              <a:rPr lang="en-US" sz="2800" b="1" dirty="0" smtClean="0">
                <a:latin typeface="Cambria" panose="02040503050406030204" pitchFamily="18" charset="0"/>
              </a:rPr>
              <a:t>iii) easy Analysis and iv) easy Download</a:t>
            </a:r>
            <a:endParaRPr lang="en-US" sz="2800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5619105"/>
            <a:ext cx="9177338" cy="1743075"/>
            <a:chOff x="0" y="5619105"/>
            <a:chExt cx="9177338" cy="1743075"/>
          </a:xfrm>
        </p:grpSpPr>
        <p:sp>
          <p:nvSpPr>
            <p:cNvPr id="6" name="Rectangle 1"/>
            <p:cNvSpPr>
              <a:spLocks/>
            </p:cNvSpPr>
            <p:nvPr/>
          </p:nvSpPr>
          <p:spPr bwMode="auto">
            <a:xfrm>
              <a:off x="0" y="6134100"/>
              <a:ext cx="9177338" cy="723900"/>
            </a:xfrm>
            <a:prstGeom prst="rect">
              <a:avLst/>
            </a:prstGeom>
            <a:gradFill rotWithShape="0">
              <a:gsLst>
                <a:gs pos="0">
                  <a:srgbClr val="052C7C"/>
                </a:gs>
                <a:gs pos="100000">
                  <a:srgbClr val="021333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1375" y="6284305"/>
              <a:ext cx="1800225" cy="41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IRI icon_wht.eps"/>
            <p:cNvPicPr>
              <a:picLocks noChangeAspect="1"/>
            </p:cNvPicPr>
            <p:nvPr/>
          </p:nvPicPr>
          <p:blipFill>
            <a:blip r:embed="rId4">
              <a:alphaModFix amt="1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619105"/>
              <a:ext cx="1743075" cy="1743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1098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6" y="1935573"/>
            <a:ext cx="3783842" cy="2603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88669" y="4681182"/>
            <a:ext cx="4288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IRI </a:t>
            </a:r>
            <a:r>
              <a:rPr lang="en-US" dirty="0"/>
              <a:t>Data Library: </a:t>
            </a:r>
            <a:r>
              <a:rPr lang="en-US" dirty="0">
                <a:hlinkClick r:id="rId6"/>
              </a:rPr>
              <a:t>http://iridl.ldeo.columbia.edu/maproom</a:t>
            </a:r>
            <a:r>
              <a:rPr lang="en-US" dirty="0" smtClean="0">
                <a:hlinkClick r:id="rId6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882623"/>
            <a:ext cx="4023824" cy="426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71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5619105"/>
            <a:ext cx="9177338" cy="1743075"/>
            <a:chOff x="0" y="5619105"/>
            <a:chExt cx="9177338" cy="1743075"/>
          </a:xfrm>
        </p:grpSpPr>
        <p:sp>
          <p:nvSpPr>
            <p:cNvPr id="6" name="Rectangle 1"/>
            <p:cNvSpPr>
              <a:spLocks/>
            </p:cNvSpPr>
            <p:nvPr/>
          </p:nvSpPr>
          <p:spPr bwMode="auto">
            <a:xfrm>
              <a:off x="0" y="6134100"/>
              <a:ext cx="9177338" cy="723900"/>
            </a:xfrm>
            <a:prstGeom prst="rect">
              <a:avLst/>
            </a:prstGeom>
            <a:gradFill rotWithShape="0">
              <a:gsLst>
                <a:gs pos="0">
                  <a:srgbClr val="052C7C"/>
                </a:gs>
                <a:gs pos="100000">
                  <a:srgbClr val="021333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1375" y="6284305"/>
              <a:ext cx="1800225" cy="41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IRI icon_wht.eps"/>
            <p:cNvPicPr>
              <a:picLocks noChangeAspect="1"/>
            </p:cNvPicPr>
            <p:nvPr/>
          </p:nvPicPr>
          <p:blipFill>
            <a:blip r:embed="rId4">
              <a:alphaModFix amt="1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619105"/>
              <a:ext cx="1743075" cy="1743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1098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8" descr="EarthSat 11-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904" y="0"/>
            <a:ext cx="9182241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0" y="59292"/>
            <a:ext cx="52517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42000">
                      <a:srgbClr val="FFFFFF">
                        <a:tint val="52000"/>
                        <a:satMod val="300000"/>
                      </a:srgbClr>
                    </a:gs>
                    <a:gs pos="99167">
                      <a:srgbClr val="FFFFFF">
                        <a:tint val="40000"/>
                        <a:satMod val="250000"/>
                      </a:srgbClr>
                    </a:gs>
                    <a:gs pos="92000">
                      <a:srgbClr val="FFFFFF">
                        <a:shade val="20000"/>
                        <a:satMod val="300000"/>
                      </a:srgbClr>
                    </a:gs>
                    <a:gs pos="100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Connecting Space</a:t>
            </a:r>
            <a:endParaRPr lang="en-US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42000">
                    <a:srgbClr val="FFFFFF">
                      <a:tint val="52000"/>
                      <a:satMod val="300000"/>
                    </a:srgbClr>
                  </a:gs>
                  <a:gs pos="99167">
                    <a:srgbClr val="FFFFFF">
                      <a:tint val="40000"/>
                      <a:satMod val="250000"/>
                    </a:srgbClr>
                  </a:gs>
                  <a:gs pos="92000">
                    <a:srgbClr val="FFFFFF">
                      <a:shade val="20000"/>
                      <a:satMod val="300000"/>
                    </a:srgbClr>
                  </a:gs>
                  <a:gs pos="100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5212"/>
            <a:ext cx="9177338" cy="3882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098096" y="3084394"/>
            <a:ext cx="29258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42000">
                      <a:srgbClr val="FFFFFF">
                        <a:tint val="52000"/>
                        <a:satMod val="300000"/>
                      </a:srgbClr>
                    </a:gs>
                    <a:gs pos="99167">
                      <a:srgbClr val="FFFFFF">
                        <a:tint val="40000"/>
                        <a:satMod val="250000"/>
                      </a:srgbClr>
                    </a:gs>
                    <a:gs pos="92000">
                      <a:srgbClr val="FFFFFF">
                        <a:shade val="20000"/>
                        <a:satMod val="300000"/>
                      </a:srgbClr>
                    </a:gs>
                    <a:gs pos="100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To Village</a:t>
            </a:r>
            <a:endParaRPr lang="en-US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42000">
                    <a:srgbClr val="FFFFFF">
                      <a:tint val="52000"/>
                      <a:satMod val="300000"/>
                    </a:srgbClr>
                  </a:gs>
                  <a:gs pos="99167">
                    <a:srgbClr val="FFFFFF">
                      <a:tint val="40000"/>
                      <a:satMod val="250000"/>
                    </a:srgbClr>
                  </a:gs>
                  <a:gs pos="92000">
                    <a:srgbClr val="FFFFFF">
                      <a:shade val="20000"/>
                      <a:satMod val="300000"/>
                    </a:srgbClr>
                  </a:gs>
                  <a:gs pos="100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0211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8857" y="-18506"/>
            <a:ext cx="8858685" cy="1417638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Cambria" panose="02040503050406030204" pitchFamily="18" charset="0"/>
              </a:rPr>
              <a:t>Dissemination of Information to Local Communities</a:t>
            </a:r>
            <a:endParaRPr lang="en-US" sz="2800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5619105"/>
            <a:ext cx="9177338" cy="1743075"/>
            <a:chOff x="0" y="5619105"/>
            <a:chExt cx="9177338" cy="1743075"/>
          </a:xfrm>
        </p:grpSpPr>
        <p:sp>
          <p:nvSpPr>
            <p:cNvPr id="6" name="Rectangle 1"/>
            <p:cNvSpPr>
              <a:spLocks/>
            </p:cNvSpPr>
            <p:nvPr/>
          </p:nvSpPr>
          <p:spPr bwMode="auto">
            <a:xfrm>
              <a:off x="0" y="6134100"/>
              <a:ext cx="9177338" cy="723900"/>
            </a:xfrm>
            <a:prstGeom prst="rect">
              <a:avLst/>
            </a:prstGeom>
            <a:gradFill rotWithShape="0">
              <a:gsLst>
                <a:gs pos="0">
                  <a:srgbClr val="052C7C"/>
                </a:gs>
                <a:gs pos="100000">
                  <a:srgbClr val="021333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1375" y="6284305"/>
              <a:ext cx="1800225" cy="41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IRI icon_wht.eps"/>
            <p:cNvPicPr>
              <a:picLocks noChangeAspect="1"/>
            </p:cNvPicPr>
            <p:nvPr/>
          </p:nvPicPr>
          <p:blipFill>
            <a:blip r:embed="rId4">
              <a:alphaModFix amt="1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619105"/>
              <a:ext cx="1743075" cy="1743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1098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5" descr="hand-ma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52442" y="1663890"/>
            <a:ext cx="3200400" cy="3733800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37" y="3316407"/>
            <a:ext cx="2517924" cy="2671189"/>
          </a:xfrm>
          <a:prstGeom prst="rect">
            <a:avLst/>
          </a:prstGeom>
        </p:spPr>
      </p:pic>
      <p:pic>
        <p:nvPicPr>
          <p:cNvPr id="13" name="Picture 12" descr="EarthSat 11-1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173707"/>
            <a:ext cx="2857593" cy="1624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/>
          <p:cNvSpPr/>
          <p:nvPr/>
        </p:nvSpPr>
        <p:spPr>
          <a:xfrm rot="3539050">
            <a:off x="259308" y="3271718"/>
            <a:ext cx="1187355" cy="51814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9864389">
            <a:off x="3588715" y="4556297"/>
            <a:ext cx="1187355" cy="51814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208205" y="5397690"/>
            <a:ext cx="4288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IRI </a:t>
            </a:r>
            <a:r>
              <a:rPr lang="en-US" dirty="0"/>
              <a:t>Data Library: </a:t>
            </a:r>
            <a:r>
              <a:rPr lang="en-US" dirty="0">
                <a:hlinkClick r:id="rId8"/>
              </a:rPr>
              <a:t>http://iridl.ldeo.columbia.edu/maproom</a:t>
            </a:r>
            <a:r>
              <a:rPr lang="en-US" dirty="0" smtClean="0">
                <a:hlinkClick r:id="rId8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03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 of Sahelian mother and chi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73" y="1203280"/>
            <a:ext cx="3253333" cy="3691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0" y="5619105"/>
            <a:ext cx="9177338" cy="1743075"/>
            <a:chOff x="0" y="5619105"/>
            <a:chExt cx="9177338" cy="1743075"/>
          </a:xfrm>
        </p:grpSpPr>
        <p:sp>
          <p:nvSpPr>
            <p:cNvPr id="7" name="Rectangle 1"/>
            <p:cNvSpPr>
              <a:spLocks/>
            </p:cNvSpPr>
            <p:nvPr/>
          </p:nvSpPr>
          <p:spPr bwMode="auto">
            <a:xfrm>
              <a:off x="0" y="6134100"/>
              <a:ext cx="9177338" cy="723900"/>
            </a:xfrm>
            <a:prstGeom prst="rect">
              <a:avLst/>
            </a:prstGeom>
            <a:gradFill rotWithShape="0">
              <a:gsLst>
                <a:gs pos="0">
                  <a:srgbClr val="052C7C"/>
                </a:gs>
                <a:gs pos="100000">
                  <a:srgbClr val="021333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1375" y="6284305"/>
              <a:ext cx="1800225" cy="41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 descr="IRI icon_wht.eps"/>
            <p:cNvPicPr>
              <a:picLocks noChangeAspect="1"/>
            </p:cNvPicPr>
            <p:nvPr/>
          </p:nvPicPr>
          <p:blipFill>
            <a:blip r:embed="rId5">
              <a:alphaModFix amt="1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619105"/>
              <a:ext cx="1743075" cy="1743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1098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3739483" y="1069075"/>
            <a:ext cx="540451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Dr. Pietro </a:t>
            </a:r>
            <a:r>
              <a:rPr lang="en-US" sz="2400" b="1" dirty="0" err="1" smtClean="0"/>
              <a:t>Ceccato</a:t>
            </a:r>
            <a:endParaRPr lang="en-US" sz="2400" b="1" dirty="0" smtClean="0"/>
          </a:p>
          <a:p>
            <a:endParaRPr lang="en-US" sz="2400" b="1" dirty="0"/>
          </a:p>
          <a:p>
            <a:r>
              <a:rPr lang="en-US" sz="2400" b="1" dirty="0" smtClean="0"/>
              <a:t>Research Scientist, </a:t>
            </a:r>
          </a:p>
          <a:p>
            <a:r>
              <a:rPr lang="en-US" sz="2400" b="1" dirty="0" smtClean="0"/>
              <a:t>Lead Environmental Monitoring Program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The International Research Institute for Climate and Society</a:t>
            </a:r>
          </a:p>
          <a:p>
            <a:endParaRPr lang="en-US" sz="2400" b="1" dirty="0" smtClean="0"/>
          </a:p>
          <a:p>
            <a:endParaRPr lang="en-US" sz="2400" b="1" dirty="0"/>
          </a:p>
          <a:p>
            <a:r>
              <a:rPr lang="en-US" sz="2400" b="1" dirty="0" smtClean="0">
                <a:hlinkClick r:id="rId6"/>
              </a:rPr>
              <a:t>pceccato@iri.columbia.edu</a:t>
            </a:r>
            <a:endParaRPr lang="en-US" sz="2400" b="1" dirty="0" smtClean="0"/>
          </a:p>
          <a:p>
            <a:endParaRPr lang="en-US" sz="2400" b="1" dirty="0" smtClean="0">
              <a:hlinkClick r:id="rId7"/>
            </a:endParaRPr>
          </a:p>
          <a:p>
            <a:r>
              <a:rPr lang="en-US" sz="2400" b="1" dirty="0" smtClean="0">
                <a:hlinkClick r:id="rId7"/>
              </a:rPr>
              <a:t>http://iri.columbia.edu</a:t>
            </a:r>
            <a:r>
              <a:rPr lang="en-US" sz="2400" b="1" dirty="0" smtClean="0"/>
              <a:t> </a:t>
            </a:r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8066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5619105"/>
            <a:ext cx="9177338" cy="1743075"/>
            <a:chOff x="0" y="5619105"/>
            <a:chExt cx="9177338" cy="1743075"/>
          </a:xfrm>
        </p:grpSpPr>
        <p:sp>
          <p:nvSpPr>
            <p:cNvPr id="6" name="Rectangle 1"/>
            <p:cNvSpPr>
              <a:spLocks/>
            </p:cNvSpPr>
            <p:nvPr/>
          </p:nvSpPr>
          <p:spPr bwMode="auto">
            <a:xfrm>
              <a:off x="0" y="6134100"/>
              <a:ext cx="9177338" cy="723900"/>
            </a:xfrm>
            <a:prstGeom prst="rect">
              <a:avLst/>
            </a:prstGeom>
            <a:gradFill rotWithShape="0">
              <a:gsLst>
                <a:gs pos="0">
                  <a:srgbClr val="052C7C"/>
                </a:gs>
                <a:gs pos="100000">
                  <a:srgbClr val="021333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1375" y="6284305"/>
              <a:ext cx="1800225" cy="41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IRI icon_wht.eps"/>
            <p:cNvPicPr>
              <a:picLocks noChangeAspect="1"/>
            </p:cNvPicPr>
            <p:nvPr/>
          </p:nvPicPr>
          <p:blipFill>
            <a:blip r:embed="rId4">
              <a:alphaModFix amt="1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619105"/>
              <a:ext cx="1743075" cy="1743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1098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8857" y="677542"/>
            <a:ext cx="8858685" cy="1417638"/>
          </a:xfrm>
        </p:spPr>
        <p:txBody>
          <a:bodyPr>
            <a:normAutofit fontScale="90000"/>
          </a:bodyPr>
          <a:lstStyle/>
          <a:p>
            <a:pPr algn="l"/>
            <a:r>
              <a:rPr lang="en-US" sz="6000" b="1" dirty="0" smtClean="0">
                <a:latin typeface="Cambria" panose="02040503050406030204" pitchFamily="18" charset="0"/>
              </a:rPr>
              <a:t>Malaria</a:t>
            </a:r>
            <a:r>
              <a:rPr lang="en-US" sz="2800" b="1" dirty="0" smtClean="0">
                <a:latin typeface="Cambria" panose="02040503050406030204" pitchFamily="18" charset="0"/>
              </a:rPr>
              <a:t/>
            </a:r>
            <a:br>
              <a:rPr lang="en-US" sz="2800" b="1" dirty="0" smtClean="0">
                <a:latin typeface="Cambria" panose="02040503050406030204" pitchFamily="18" charset="0"/>
              </a:rPr>
            </a:br>
            <a:r>
              <a:rPr lang="en-US" sz="2800" b="1" dirty="0">
                <a:latin typeface="Cambria" panose="02040503050406030204" pitchFamily="18" charset="0"/>
              </a:rPr>
              <a:t/>
            </a:r>
            <a:br>
              <a:rPr lang="en-US" sz="2800" b="1" dirty="0">
                <a:latin typeface="Cambria" panose="02040503050406030204" pitchFamily="18" charset="0"/>
              </a:rPr>
            </a:br>
            <a:r>
              <a:rPr lang="en-US" sz="2800" b="1" dirty="0" smtClean="0">
                <a:latin typeface="Cambria" panose="02040503050406030204" pitchFamily="18" charset="0"/>
              </a:rPr>
              <a:t>Collaborations with: </a:t>
            </a:r>
            <a:br>
              <a:rPr lang="en-US" sz="2800" b="1" dirty="0" smtClean="0">
                <a:latin typeface="Cambria" panose="02040503050406030204" pitchFamily="18" charset="0"/>
              </a:rPr>
            </a:br>
            <a:r>
              <a:rPr lang="en-US" sz="2800" b="1" i="1" dirty="0" smtClean="0">
                <a:latin typeface="Cambria" panose="02040503050406030204" pitchFamily="18" charset="0"/>
              </a:rPr>
              <a:t>World Health Organization, </a:t>
            </a:r>
            <a:br>
              <a:rPr lang="en-US" sz="2800" b="1" i="1" dirty="0" smtClean="0">
                <a:latin typeface="Cambria" panose="02040503050406030204" pitchFamily="18" charset="0"/>
              </a:rPr>
            </a:br>
            <a:r>
              <a:rPr lang="en-US" sz="2800" b="1" i="1" dirty="0" smtClean="0">
                <a:latin typeface="Cambria" panose="02040503050406030204" pitchFamily="18" charset="0"/>
              </a:rPr>
              <a:t>Ministries of Health in Africa,</a:t>
            </a:r>
            <a:br>
              <a:rPr lang="en-US" sz="2800" b="1" i="1" dirty="0" smtClean="0">
                <a:latin typeface="Cambria" panose="02040503050406030204" pitchFamily="18" charset="0"/>
              </a:rPr>
            </a:br>
            <a:r>
              <a:rPr lang="en-US" sz="2800" b="1" i="1" dirty="0" smtClean="0">
                <a:latin typeface="Cambria" panose="02040503050406030204" pitchFamily="18" charset="0"/>
              </a:rPr>
              <a:t> PMI USAID</a:t>
            </a:r>
            <a:endParaRPr lang="en-US" sz="2800" i="1" dirty="0"/>
          </a:p>
        </p:txBody>
      </p:sp>
      <p:pic>
        <p:nvPicPr>
          <p:cNvPr id="14" name="Picture 13" descr="malaria_life_cycl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648" y="1102867"/>
            <a:ext cx="4222894" cy="4162567"/>
          </a:xfrm>
          <a:prstGeom prst="rect">
            <a:avLst/>
          </a:prstGeom>
          <a:ln w="25400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059" y="3193576"/>
            <a:ext cx="2988764" cy="2071858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875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5619105"/>
            <a:ext cx="9177338" cy="1743075"/>
            <a:chOff x="0" y="5619105"/>
            <a:chExt cx="9177338" cy="1743075"/>
          </a:xfrm>
        </p:grpSpPr>
        <p:sp>
          <p:nvSpPr>
            <p:cNvPr id="6" name="Rectangle 1"/>
            <p:cNvSpPr>
              <a:spLocks/>
            </p:cNvSpPr>
            <p:nvPr/>
          </p:nvSpPr>
          <p:spPr bwMode="auto">
            <a:xfrm>
              <a:off x="0" y="6134100"/>
              <a:ext cx="9177338" cy="723900"/>
            </a:xfrm>
            <a:prstGeom prst="rect">
              <a:avLst/>
            </a:prstGeom>
            <a:gradFill rotWithShape="0">
              <a:gsLst>
                <a:gs pos="0">
                  <a:srgbClr val="052C7C"/>
                </a:gs>
                <a:gs pos="100000">
                  <a:srgbClr val="021333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1375" y="6284305"/>
              <a:ext cx="1800225" cy="41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IRI icon_wht.eps"/>
            <p:cNvPicPr>
              <a:picLocks noChangeAspect="1"/>
            </p:cNvPicPr>
            <p:nvPr/>
          </p:nvPicPr>
          <p:blipFill>
            <a:blip r:embed="rId4">
              <a:alphaModFix amt="1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619105"/>
              <a:ext cx="1743075" cy="1743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1098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8857" y="704838"/>
            <a:ext cx="8858685" cy="1417638"/>
          </a:xfrm>
        </p:spPr>
        <p:txBody>
          <a:bodyPr>
            <a:normAutofit fontScale="90000"/>
          </a:bodyPr>
          <a:lstStyle/>
          <a:p>
            <a:pPr algn="l"/>
            <a:r>
              <a:rPr lang="en-US" sz="6000" b="1" dirty="0" err="1" smtClean="0">
                <a:latin typeface="Cambria" panose="02040503050406030204" pitchFamily="18" charset="0"/>
              </a:rPr>
              <a:t>Leishmaniasis</a:t>
            </a:r>
            <a:r>
              <a:rPr lang="en-US" sz="2800" b="1" dirty="0" smtClean="0">
                <a:latin typeface="Cambria" panose="02040503050406030204" pitchFamily="18" charset="0"/>
              </a:rPr>
              <a:t/>
            </a:r>
            <a:br>
              <a:rPr lang="en-US" sz="2800" b="1" dirty="0" smtClean="0">
                <a:latin typeface="Cambria" panose="02040503050406030204" pitchFamily="18" charset="0"/>
              </a:rPr>
            </a:br>
            <a:r>
              <a:rPr lang="en-US" sz="2800" b="1" dirty="0">
                <a:latin typeface="Cambria" panose="02040503050406030204" pitchFamily="18" charset="0"/>
              </a:rPr>
              <a:t/>
            </a:r>
            <a:br>
              <a:rPr lang="en-US" sz="2800" b="1" dirty="0">
                <a:latin typeface="Cambria" panose="02040503050406030204" pitchFamily="18" charset="0"/>
              </a:rPr>
            </a:br>
            <a:r>
              <a:rPr lang="en-US" sz="2800" b="1" dirty="0" smtClean="0">
                <a:latin typeface="Cambria" panose="02040503050406030204" pitchFamily="18" charset="0"/>
              </a:rPr>
              <a:t>Collaborations with: </a:t>
            </a:r>
            <a:br>
              <a:rPr lang="en-US" sz="2800" b="1" dirty="0" smtClean="0">
                <a:latin typeface="Cambria" panose="02040503050406030204" pitchFamily="18" charset="0"/>
              </a:rPr>
            </a:br>
            <a:r>
              <a:rPr lang="en-US" sz="2800" b="1" i="1" dirty="0" err="1" smtClean="0">
                <a:latin typeface="Cambria" panose="02040503050406030204" pitchFamily="18" charset="0"/>
              </a:rPr>
              <a:t>Médecins</a:t>
            </a:r>
            <a:r>
              <a:rPr lang="en-US" sz="2800" b="1" i="1" dirty="0" smtClean="0">
                <a:latin typeface="Cambria" panose="02040503050406030204" pitchFamily="18" charset="0"/>
              </a:rPr>
              <a:t> Sans </a:t>
            </a:r>
            <a:r>
              <a:rPr lang="en-US" sz="2800" b="1" i="1" dirty="0" err="1" smtClean="0">
                <a:latin typeface="Cambria" panose="02040503050406030204" pitchFamily="18" charset="0"/>
              </a:rPr>
              <a:t>Frontières</a:t>
            </a:r>
            <a:r>
              <a:rPr lang="en-US" sz="2800" b="1" i="1" dirty="0" smtClean="0">
                <a:latin typeface="Cambria" panose="02040503050406030204" pitchFamily="18" charset="0"/>
              </a:rPr>
              <a:t>, </a:t>
            </a:r>
            <a:br>
              <a:rPr lang="en-US" sz="2800" b="1" i="1" dirty="0" smtClean="0">
                <a:latin typeface="Cambria" panose="02040503050406030204" pitchFamily="18" charset="0"/>
              </a:rPr>
            </a:br>
            <a:r>
              <a:rPr lang="en-US" sz="2800" b="1" i="1" dirty="0" smtClean="0">
                <a:latin typeface="Cambria" panose="02040503050406030204" pitchFamily="18" charset="0"/>
              </a:rPr>
              <a:t>South Sudan </a:t>
            </a:r>
            <a:br>
              <a:rPr lang="en-US" sz="2800" b="1" i="1" dirty="0" smtClean="0">
                <a:latin typeface="Cambria" panose="02040503050406030204" pitchFamily="18" charset="0"/>
              </a:rPr>
            </a:br>
            <a:endParaRPr lang="en-US" sz="2800" i="1" dirty="0"/>
          </a:p>
        </p:txBody>
      </p:sp>
      <p:pic>
        <p:nvPicPr>
          <p:cNvPr id="15" name="Picture 14" descr="Haamad Elnail taking lymph node biopsy from a kala azar paatient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525" y="1705615"/>
            <a:ext cx="4212017" cy="3817073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53" y="3216310"/>
            <a:ext cx="3395307" cy="23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0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5619105"/>
            <a:ext cx="9177338" cy="1743075"/>
            <a:chOff x="0" y="5619105"/>
            <a:chExt cx="9177338" cy="1743075"/>
          </a:xfrm>
        </p:grpSpPr>
        <p:sp>
          <p:nvSpPr>
            <p:cNvPr id="6" name="Rectangle 1"/>
            <p:cNvSpPr>
              <a:spLocks/>
            </p:cNvSpPr>
            <p:nvPr/>
          </p:nvSpPr>
          <p:spPr bwMode="auto">
            <a:xfrm>
              <a:off x="0" y="6134100"/>
              <a:ext cx="9177338" cy="723900"/>
            </a:xfrm>
            <a:prstGeom prst="rect">
              <a:avLst/>
            </a:prstGeom>
            <a:gradFill rotWithShape="0">
              <a:gsLst>
                <a:gs pos="0">
                  <a:srgbClr val="052C7C"/>
                </a:gs>
                <a:gs pos="100000">
                  <a:srgbClr val="021333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1375" y="6284305"/>
              <a:ext cx="1800225" cy="41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IRI icon_wht.eps"/>
            <p:cNvPicPr>
              <a:picLocks noChangeAspect="1"/>
            </p:cNvPicPr>
            <p:nvPr/>
          </p:nvPicPr>
          <p:blipFill>
            <a:blip r:embed="rId4">
              <a:alphaModFix amt="1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619105"/>
              <a:ext cx="1743075" cy="1743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1098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42" name="Picture 2" descr="http://etc.usf.edu/clipart/47800/47873/47873_tsetse_fly_l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5" y="2501230"/>
            <a:ext cx="4073897" cy="349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8857" y="445526"/>
            <a:ext cx="8858685" cy="1417638"/>
          </a:xfrm>
        </p:spPr>
        <p:txBody>
          <a:bodyPr>
            <a:normAutofit fontScale="90000"/>
          </a:bodyPr>
          <a:lstStyle/>
          <a:p>
            <a:pPr algn="l"/>
            <a:r>
              <a:rPr lang="en-US" sz="6000" b="1" dirty="0" err="1" smtClean="0">
                <a:latin typeface="Cambria" panose="02040503050406030204" pitchFamily="18" charset="0"/>
              </a:rPr>
              <a:t>Trypanosomiasis</a:t>
            </a:r>
            <a:r>
              <a:rPr lang="en-US" sz="6000" b="1" dirty="0" smtClean="0">
                <a:latin typeface="Cambria" panose="02040503050406030204" pitchFamily="18" charset="0"/>
              </a:rPr>
              <a:t/>
            </a:r>
            <a:br>
              <a:rPr lang="en-US" sz="6000" b="1" dirty="0" smtClean="0">
                <a:latin typeface="Cambria" panose="02040503050406030204" pitchFamily="18" charset="0"/>
              </a:rPr>
            </a:br>
            <a:r>
              <a:rPr lang="en-US" sz="2800" b="1" dirty="0">
                <a:latin typeface="Cambria" panose="02040503050406030204" pitchFamily="18" charset="0"/>
              </a:rPr>
              <a:t/>
            </a:r>
            <a:br>
              <a:rPr lang="en-US" sz="2800" b="1" dirty="0">
                <a:latin typeface="Cambria" panose="02040503050406030204" pitchFamily="18" charset="0"/>
              </a:rPr>
            </a:br>
            <a:r>
              <a:rPr lang="en-US" sz="2800" b="1" dirty="0" smtClean="0">
                <a:latin typeface="Cambria" panose="02040503050406030204" pitchFamily="18" charset="0"/>
              </a:rPr>
              <a:t>Collaborations with: </a:t>
            </a:r>
            <a:br>
              <a:rPr lang="en-US" sz="2800" b="1" dirty="0" smtClean="0">
                <a:latin typeface="Cambria" panose="02040503050406030204" pitchFamily="18" charset="0"/>
              </a:rPr>
            </a:br>
            <a:r>
              <a:rPr lang="en-US" sz="2800" b="1" i="1" dirty="0" smtClean="0">
                <a:latin typeface="Cambria" panose="02040503050406030204" pitchFamily="18" charset="0"/>
              </a:rPr>
              <a:t>World Health Organization, </a:t>
            </a:r>
            <a:br>
              <a:rPr lang="en-US" sz="2800" b="1" i="1" dirty="0" smtClean="0">
                <a:latin typeface="Cambria" panose="02040503050406030204" pitchFamily="18" charset="0"/>
              </a:rPr>
            </a:br>
            <a:r>
              <a:rPr lang="en-US" sz="2800" b="1" i="1" dirty="0" smtClean="0">
                <a:latin typeface="Cambria" panose="02040503050406030204" pitchFamily="18" charset="0"/>
              </a:rPr>
              <a:t>Nelson Mandela University</a:t>
            </a:r>
            <a:endParaRPr lang="en-US" sz="28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4016314" y="3139385"/>
            <a:ext cx="5166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Masai</a:t>
            </a:r>
            <a:r>
              <a:rPr lang="en-US" dirty="0" smtClean="0"/>
              <a:t> village in Tanzania affected by </a:t>
            </a:r>
            <a:r>
              <a:rPr lang="en-US" dirty="0" err="1" smtClean="0"/>
              <a:t>trypanosomiasis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114122" y="5625593"/>
            <a:ext cx="4682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John Hargrove providing expertise on </a:t>
            </a:r>
            <a:r>
              <a:rPr lang="en-US" smtClean="0"/>
              <a:t>tsetse fly 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954" y="909184"/>
            <a:ext cx="3218698" cy="21924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860" y="3500987"/>
            <a:ext cx="3301005" cy="211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0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1646527"/>
            <a:ext cx="8858685" cy="1417638"/>
          </a:xfrm>
        </p:spPr>
        <p:txBody>
          <a:bodyPr>
            <a:normAutofit fontScale="90000"/>
          </a:bodyPr>
          <a:lstStyle/>
          <a:p>
            <a:pPr algn="l"/>
            <a:r>
              <a:rPr lang="en-US" sz="6000" b="1" dirty="0" smtClean="0">
                <a:latin typeface="Cambria" panose="02040503050406030204" pitchFamily="18" charset="0"/>
              </a:rPr>
              <a:t>Requirements</a:t>
            </a:r>
            <a:r>
              <a:rPr lang="en-US" sz="5400" b="1" dirty="0" smtClean="0">
                <a:latin typeface="Cambria" panose="02040503050406030204" pitchFamily="18" charset="0"/>
              </a:rPr>
              <a:t/>
            </a:r>
            <a:br>
              <a:rPr lang="en-US" sz="5400" b="1" dirty="0" smtClean="0">
                <a:latin typeface="Cambria" panose="02040503050406030204" pitchFamily="18" charset="0"/>
              </a:rPr>
            </a:br>
            <a:r>
              <a:rPr lang="en-US" sz="5400" b="1" dirty="0" smtClean="0">
                <a:latin typeface="Cambria" panose="02040503050406030204" pitchFamily="18" charset="0"/>
              </a:rPr>
              <a:t/>
            </a:r>
            <a:br>
              <a:rPr lang="en-US" sz="5400" b="1" dirty="0" smtClean="0">
                <a:latin typeface="Cambria" panose="02040503050406030204" pitchFamily="18" charset="0"/>
              </a:rPr>
            </a:br>
            <a:r>
              <a:rPr lang="en-US" sz="5400" b="1" dirty="0" smtClean="0">
                <a:latin typeface="Cambria" panose="02040503050406030204" pitchFamily="18" charset="0"/>
              </a:rPr>
              <a:t>	</a:t>
            </a:r>
            <a:r>
              <a:rPr lang="en-US" sz="3100" b="1" dirty="0" smtClean="0">
                <a:latin typeface="Cambria" panose="02040503050406030204" pitchFamily="18" charset="0"/>
              </a:rPr>
              <a:t>Create Stratification Maps</a:t>
            </a:r>
            <a:br>
              <a:rPr lang="en-US" sz="3100" b="1" dirty="0" smtClean="0">
                <a:latin typeface="Cambria" panose="02040503050406030204" pitchFamily="18" charset="0"/>
              </a:rPr>
            </a:br>
            <a:r>
              <a:rPr lang="en-US" sz="3100" b="1" dirty="0">
                <a:latin typeface="Cambria" panose="02040503050406030204" pitchFamily="18" charset="0"/>
              </a:rPr>
              <a:t/>
            </a:r>
            <a:br>
              <a:rPr lang="en-US" sz="3100" b="1" dirty="0">
                <a:latin typeface="Cambria" panose="02040503050406030204" pitchFamily="18" charset="0"/>
              </a:rPr>
            </a:br>
            <a:r>
              <a:rPr lang="en-US" sz="3100" b="1" dirty="0" smtClean="0">
                <a:latin typeface="Cambria" panose="02040503050406030204" pitchFamily="18" charset="0"/>
              </a:rPr>
              <a:t>	Create Early Warning Systems</a:t>
            </a:r>
            <a:br>
              <a:rPr lang="en-US" sz="3100" b="1" dirty="0" smtClean="0">
                <a:latin typeface="Cambria" panose="02040503050406030204" pitchFamily="18" charset="0"/>
              </a:rPr>
            </a:br>
            <a:r>
              <a:rPr lang="en-US" sz="3100" b="1" dirty="0">
                <a:latin typeface="Cambria" panose="02040503050406030204" pitchFamily="18" charset="0"/>
              </a:rPr>
              <a:t/>
            </a:r>
            <a:br>
              <a:rPr lang="en-US" sz="3100" b="1" dirty="0">
                <a:latin typeface="Cambria" panose="02040503050406030204" pitchFamily="18" charset="0"/>
              </a:rPr>
            </a:br>
            <a:r>
              <a:rPr lang="en-US" sz="3100" b="1" dirty="0" smtClean="0">
                <a:latin typeface="Cambria" panose="02040503050406030204" pitchFamily="18" charset="0"/>
              </a:rPr>
              <a:t>	Evaluate the Efficacy of Control Measures</a:t>
            </a:r>
            <a:endParaRPr lang="en-US" sz="3100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5619105"/>
            <a:ext cx="9177338" cy="1743075"/>
            <a:chOff x="0" y="5619105"/>
            <a:chExt cx="9177338" cy="1743075"/>
          </a:xfrm>
        </p:grpSpPr>
        <p:sp>
          <p:nvSpPr>
            <p:cNvPr id="6" name="Rectangle 1"/>
            <p:cNvSpPr>
              <a:spLocks/>
            </p:cNvSpPr>
            <p:nvPr/>
          </p:nvSpPr>
          <p:spPr bwMode="auto">
            <a:xfrm>
              <a:off x="0" y="6134100"/>
              <a:ext cx="9177338" cy="723900"/>
            </a:xfrm>
            <a:prstGeom prst="rect">
              <a:avLst/>
            </a:prstGeom>
            <a:gradFill rotWithShape="0">
              <a:gsLst>
                <a:gs pos="0">
                  <a:srgbClr val="052C7C"/>
                </a:gs>
                <a:gs pos="100000">
                  <a:srgbClr val="021333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1375" y="6284305"/>
              <a:ext cx="1800225" cy="41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IRI icon_wht.eps"/>
            <p:cNvPicPr>
              <a:picLocks noChangeAspect="1"/>
            </p:cNvPicPr>
            <p:nvPr/>
          </p:nvPicPr>
          <p:blipFill>
            <a:blip r:embed="rId4">
              <a:alphaModFix amt="1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619105"/>
              <a:ext cx="1743075" cy="1743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1098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5794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8857" y="-154986"/>
            <a:ext cx="8858685" cy="1417638"/>
          </a:xfrm>
        </p:spPr>
        <p:txBody>
          <a:bodyPr>
            <a:normAutofit/>
          </a:bodyPr>
          <a:lstStyle/>
          <a:p>
            <a:pPr algn="l"/>
            <a:r>
              <a:rPr lang="en-US" sz="5400" b="1" dirty="0" smtClean="0">
                <a:latin typeface="Cambria" panose="02040503050406030204" pitchFamily="18" charset="0"/>
              </a:rPr>
              <a:t>Environmental Factors</a:t>
            </a:r>
            <a:endParaRPr lang="en-US" sz="5400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5619105"/>
            <a:ext cx="9177338" cy="1743075"/>
            <a:chOff x="0" y="5619105"/>
            <a:chExt cx="9177338" cy="1743075"/>
          </a:xfrm>
        </p:grpSpPr>
        <p:sp>
          <p:nvSpPr>
            <p:cNvPr id="6" name="Rectangle 1"/>
            <p:cNvSpPr>
              <a:spLocks/>
            </p:cNvSpPr>
            <p:nvPr/>
          </p:nvSpPr>
          <p:spPr bwMode="auto">
            <a:xfrm>
              <a:off x="0" y="6134100"/>
              <a:ext cx="9177338" cy="723900"/>
            </a:xfrm>
            <a:prstGeom prst="rect">
              <a:avLst/>
            </a:prstGeom>
            <a:gradFill rotWithShape="0">
              <a:gsLst>
                <a:gs pos="0">
                  <a:srgbClr val="052C7C"/>
                </a:gs>
                <a:gs pos="100000">
                  <a:srgbClr val="021333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1375" y="6284305"/>
              <a:ext cx="1800225" cy="41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IRI icon_wht.eps"/>
            <p:cNvPicPr>
              <a:picLocks noChangeAspect="1"/>
            </p:cNvPicPr>
            <p:nvPr/>
          </p:nvPicPr>
          <p:blipFill>
            <a:blip r:embed="rId4">
              <a:alphaModFix amt="1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619105"/>
              <a:ext cx="1743075" cy="1743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1098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 descr="C:\Pietro\P\Evaluation Pietro ARS-RS 2010 Final\Presentation\Pictures\15 eart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672" y="1161950"/>
            <a:ext cx="3827870" cy="47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" y="2102827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 smtClean="0"/>
              <a:t>Ceccato</a:t>
            </a:r>
            <a:r>
              <a:rPr lang="en-US" b="1" dirty="0" smtClean="0"/>
              <a:t> 2010, GEO Task US-09-01a: Critical Earth Observations </a:t>
            </a:r>
          </a:p>
          <a:p>
            <a:r>
              <a:rPr lang="en-US" b="1" dirty="0" smtClean="0"/>
              <a:t>Priorities</a:t>
            </a:r>
          </a:p>
          <a:p>
            <a:endParaRPr lang="en-US" dirty="0"/>
          </a:p>
          <a:p>
            <a:r>
              <a:rPr lang="en-US" dirty="0" smtClean="0">
                <a:hlinkClick r:id="rId6"/>
              </a:rPr>
              <a:t>http</a:t>
            </a:r>
            <a:r>
              <a:rPr lang="en-US" dirty="0">
                <a:hlinkClick r:id="rId6"/>
              </a:rPr>
              <a:t>://</a:t>
            </a:r>
            <a:r>
              <a:rPr lang="en-US" dirty="0" smtClean="0">
                <a:hlinkClick r:id="rId6"/>
              </a:rPr>
              <a:t>sbageotask.larc.nasa.gov/InfectiousDisease_US0901a-FINAL.pdf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75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8857" y="-154986"/>
            <a:ext cx="8858685" cy="1417638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Cambria" panose="02040503050406030204" pitchFamily="18" charset="0"/>
              </a:rPr>
              <a:t>MODIS vegetation indices to monitor changes</a:t>
            </a:r>
            <a:endParaRPr lang="en-US" sz="2800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5619105"/>
            <a:ext cx="9177338" cy="1743075"/>
            <a:chOff x="0" y="5619105"/>
            <a:chExt cx="9177338" cy="1743075"/>
          </a:xfrm>
        </p:grpSpPr>
        <p:sp>
          <p:nvSpPr>
            <p:cNvPr id="6" name="Rectangle 1"/>
            <p:cNvSpPr>
              <a:spLocks/>
            </p:cNvSpPr>
            <p:nvPr/>
          </p:nvSpPr>
          <p:spPr bwMode="auto">
            <a:xfrm>
              <a:off x="0" y="6134100"/>
              <a:ext cx="9177338" cy="723900"/>
            </a:xfrm>
            <a:prstGeom prst="rect">
              <a:avLst/>
            </a:prstGeom>
            <a:gradFill rotWithShape="0">
              <a:gsLst>
                <a:gs pos="0">
                  <a:srgbClr val="052C7C"/>
                </a:gs>
                <a:gs pos="100000">
                  <a:srgbClr val="021333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1375" y="6284305"/>
              <a:ext cx="1800225" cy="41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IRI icon_wht.eps"/>
            <p:cNvPicPr>
              <a:picLocks noChangeAspect="1"/>
            </p:cNvPicPr>
            <p:nvPr/>
          </p:nvPicPr>
          <p:blipFill>
            <a:blip r:embed="rId4">
              <a:alphaModFix amt="1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619105"/>
              <a:ext cx="1743075" cy="1743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1098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66" y="953336"/>
            <a:ext cx="7432821" cy="554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2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8857" y="-154986"/>
            <a:ext cx="8858685" cy="1417638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Cambria" panose="02040503050406030204" pitchFamily="18" charset="0"/>
              </a:rPr>
              <a:t>MODIS vegetation indices to monitor changes</a:t>
            </a:r>
            <a:endParaRPr lang="en-US" sz="2800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5619105"/>
            <a:ext cx="9177338" cy="1743075"/>
            <a:chOff x="0" y="5619105"/>
            <a:chExt cx="9177338" cy="1743075"/>
          </a:xfrm>
        </p:grpSpPr>
        <p:sp>
          <p:nvSpPr>
            <p:cNvPr id="6" name="Rectangle 1"/>
            <p:cNvSpPr>
              <a:spLocks/>
            </p:cNvSpPr>
            <p:nvPr/>
          </p:nvSpPr>
          <p:spPr bwMode="auto">
            <a:xfrm>
              <a:off x="0" y="6134100"/>
              <a:ext cx="9177338" cy="723900"/>
            </a:xfrm>
            <a:prstGeom prst="rect">
              <a:avLst/>
            </a:prstGeom>
            <a:gradFill rotWithShape="0">
              <a:gsLst>
                <a:gs pos="0">
                  <a:srgbClr val="052C7C"/>
                </a:gs>
                <a:gs pos="100000">
                  <a:srgbClr val="021333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1375" y="6284305"/>
              <a:ext cx="1800225" cy="41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IRI icon_wht.eps"/>
            <p:cNvPicPr>
              <a:picLocks noChangeAspect="1"/>
            </p:cNvPicPr>
            <p:nvPr/>
          </p:nvPicPr>
          <p:blipFill>
            <a:blip r:embed="rId4">
              <a:alphaModFix amt="1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619105"/>
              <a:ext cx="1743075" cy="1743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1098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1" y="1045719"/>
            <a:ext cx="8454461" cy="478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2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8857" y="-154986"/>
            <a:ext cx="8858685" cy="1417638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Cambria" panose="02040503050406030204" pitchFamily="18" charset="0"/>
              </a:rPr>
              <a:t>MODIS Reflectance in Red-NIR-MIR to monitor </a:t>
            </a:r>
            <a:br>
              <a:rPr lang="en-US" sz="2800" b="1" dirty="0" smtClean="0">
                <a:latin typeface="Cambria" panose="02040503050406030204" pitchFamily="18" charset="0"/>
              </a:rPr>
            </a:br>
            <a:r>
              <a:rPr lang="en-US" sz="2800" b="1" dirty="0" smtClean="0">
                <a:latin typeface="Cambria" panose="02040503050406030204" pitchFamily="18" charset="0"/>
              </a:rPr>
              <a:t>Water Bodies</a:t>
            </a:r>
            <a:endParaRPr lang="en-US" sz="2800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5619105"/>
            <a:ext cx="9177338" cy="1743075"/>
            <a:chOff x="0" y="5619105"/>
            <a:chExt cx="9177338" cy="1743075"/>
          </a:xfrm>
        </p:grpSpPr>
        <p:sp>
          <p:nvSpPr>
            <p:cNvPr id="6" name="Rectangle 1"/>
            <p:cNvSpPr>
              <a:spLocks/>
            </p:cNvSpPr>
            <p:nvPr/>
          </p:nvSpPr>
          <p:spPr bwMode="auto">
            <a:xfrm>
              <a:off x="0" y="6134100"/>
              <a:ext cx="9177338" cy="723900"/>
            </a:xfrm>
            <a:prstGeom prst="rect">
              <a:avLst/>
            </a:prstGeom>
            <a:gradFill rotWithShape="0">
              <a:gsLst>
                <a:gs pos="0">
                  <a:srgbClr val="052C7C"/>
                </a:gs>
                <a:gs pos="100000">
                  <a:srgbClr val="021333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1375" y="6284305"/>
              <a:ext cx="1800225" cy="41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IRI icon_wht.eps"/>
            <p:cNvPicPr>
              <a:picLocks noChangeAspect="1"/>
            </p:cNvPicPr>
            <p:nvPr/>
          </p:nvPicPr>
          <p:blipFill>
            <a:blip r:embed="rId4">
              <a:alphaModFix amt="1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619105"/>
              <a:ext cx="1743075" cy="1743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1098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1028" descr="C:\Documents and Settings\pceccato\My Documents\Pietro\Publication_Paper_Pietro\Review for Steve Madeleine paper\Final_paper\pictures\zoo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15" y="940942"/>
            <a:ext cx="8625385" cy="609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133" y="2430155"/>
            <a:ext cx="6791467" cy="214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507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948</TotalTime>
  <Words>136</Words>
  <Application>Microsoft Office PowerPoint</Application>
  <PresentationFormat>On-screen Show (4:3)</PresentationFormat>
  <Paragraphs>49</Paragraphs>
  <Slides>15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MS PGothic</vt:lpstr>
      <vt:lpstr>Arial</vt:lpstr>
      <vt:lpstr>Calibri</vt:lpstr>
      <vt:lpstr>Cambria</vt:lpstr>
      <vt:lpstr>Gill Sans MT</vt:lpstr>
      <vt:lpstr>Helvetica</vt:lpstr>
      <vt:lpstr>Office Theme</vt:lpstr>
      <vt:lpstr>PowerPoint Presentation</vt:lpstr>
      <vt:lpstr>Malaria  Collaborations with:  World Health Organization,  Ministries of Health in Africa,  PMI USAID</vt:lpstr>
      <vt:lpstr>Leishmaniasis  Collaborations with:  Médecins Sans Frontières,  South Sudan  </vt:lpstr>
      <vt:lpstr>Trypanosomiasis  Collaborations with:  World Health Organization,  Nelson Mandela University</vt:lpstr>
      <vt:lpstr>Requirements   Create Stratification Maps   Create Early Warning Systems   Evaluate the Efficacy of Control Measures</vt:lpstr>
      <vt:lpstr>Environmental Factors</vt:lpstr>
      <vt:lpstr>MODIS vegetation indices to monitor changes</vt:lpstr>
      <vt:lpstr>MODIS vegetation indices to monitor changes</vt:lpstr>
      <vt:lpstr>MODIS Reflectance in Red-NIR-MIR to monitor  Water Bodies</vt:lpstr>
      <vt:lpstr>MODIS LST night and day to estimate air temperature</vt:lpstr>
      <vt:lpstr>PowerPoint Presentation</vt:lpstr>
      <vt:lpstr>Requirements   i) Provide easy Access, ii) easy Visualization,  iii) easy Analysis and iv) easy Download</vt:lpstr>
      <vt:lpstr>PowerPoint Presentation</vt:lpstr>
      <vt:lpstr>Dissemination of Information to Local Communities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francesco</dc:creator>
  <cp:lastModifiedBy>loaner</cp:lastModifiedBy>
  <cp:revision>279</cp:revision>
  <cp:lastPrinted>2013-08-07T17:50:35Z</cp:lastPrinted>
  <dcterms:created xsi:type="dcterms:W3CDTF">2013-08-07T16:25:15Z</dcterms:created>
  <dcterms:modified xsi:type="dcterms:W3CDTF">2014-11-18T21:16:10Z</dcterms:modified>
</cp:coreProperties>
</file>